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9" r:id="rId2"/>
    <p:sldId id="257" r:id="rId3"/>
    <p:sldId id="260" r:id="rId4"/>
    <p:sldId id="261" r:id="rId5"/>
    <p:sldId id="262" r:id="rId6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6433" autoAdjust="0"/>
  </p:normalViewPr>
  <p:slideViewPr>
    <p:cSldViewPr snapToGrid="0" showGuides="1">
      <p:cViewPr varScale="1">
        <p:scale>
          <a:sx n="147" d="100"/>
          <a:sy n="147" d="100"/>
        </p:scale>
        <p:origin x="1086" y="126"/>
      </p:cViewPr>
      <p:guideLst>
        <p:guide orient="horz" pos="1597"/>
        <p:guide pos="2880"/>
      </p:guideLst>
    </p:cSldViewPr>
  </p:slideViewPr>
  <p:outlineViewPr>
    <p:cViewPr>
      <p:scale>
        <a:sx n="33" d="100"/>
        <a:sy n="33" d="100"/>
      </p:scale>
      <p:origin x="0" y="-145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20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AB38A-B1B6-4CF4-9737-E1E5C73DA86F}" type="datetimeFigureOut">
              <a:rPr lang="nl-NL" smtClean="0"/>
              <a:t>10-1-2019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1B330-1C2E-47C6-8A9D-1114F90E79D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687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12C6B-C807-4014-B6D4-CCA33426A2F8}" type="datetimeFigureOut">
              <a:rPr lang="nl-NL" smtClean="0"/>
              <a:t>10-1-2019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A9740-BD37-4DCA-BDC4-7DBBAE15FA3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5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96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59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856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246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77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 transpa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struction 17"/>
          <p:cNvSpPr txBox="1"/>
          <p:nvPr userDrawn="1"/>
        </p:nvSpPr>
        <p:spPr>
          <a:xfrm>
            <a:off x="-1818863" y="669454"/>
            <a:ext cx="1729409" cy="101566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sz="750" dirty="0">
              <a:solidFill>
                <a:schemeClr val="tx1"/>
              </a:solidFill>
            </a:endParaRPr>
          </a:p>
          <a:p>
            <a:r>
              <a:rPr lang="en-US" sz="750" dirty="0">
                <a:solidFill>
                  <a:schemeClr val="tx1"/>
                </a:solidFill>
              </a:rPr>
              <a:t>Choose image by clicking on the image icon or replace an existing image with the right mouse button and choose Change image.</a:t>
            </a:r>
          </a:p>
          <a:p>
            <a:r>
              <a:rPr lang="en-US" sz="750" dirty="0">
                <a:solidFill>
                  <a:schemeClr val="tx1"/>
                </a:solidFill>
              </a:rPr>
              <a:t>If necessary</a:t>
            </a:r>
            <a:r>
              <a:rPr lang="en-US" sz="750" baseline="0" dirty="0">
                <a:solidFill>
                  <a:schemeClr val="tx1"/>
                </a:solidFill>
              </a:rPr>
              <a:t>, adjust the image with the cropping tool.</a:t>
            </a:r>
            <a:endParaRPr lang="en-US" sz="750" dirty="0">
              <a:solidFill>
                <a:schemeClr val="tx1"/>
              </a:solidFill>
            </a:endParaRPr>
          </a:p>
          <a:p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15" name="Rechthoek 14"/>
          <p:cNvSpPr/>
          <p:nvPr userDrawn="1"/>
        </p:nvSpPr>
        <p:spPr>
          <a:xfrm>
            <a:off x="0" y="4104401"/>
            <a:ext cx="9144000" cy="103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Department, Sub department or Capacity group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3884612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943350"/>
            <a:ext cx="9144000" cy="627063"/>
          </a:xfrm>
          <a:solidFill>
            <a:schemeClr val="tx2">
              <a:alpha val="70000"/>
            </a:schemeClr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>
              <a:alpha val="70000"/>
            </a:schemeClr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Subtitle of the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>
              <a:alpha val="70000"/>
            </a:schemeClr>
          </a:solidFill>
        </p:spPr>
        <p:txBody>
          <a:bodyPr lIns="612000" tIns="306000" rIns="6120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the presentation over two lines</a:t>
            </a:r>
          </a:p>
        </p:txBody>
      </p:sp>
    </p:spTree>
    <p:extLst>
      <p:ext uri="{BB962C8B-B14F-4D97-AF65-F5344CB8AC3E}">
        <p14:creationId xmlns:p14="http://schemas.microsoft.com/office/powerpoint/2010/main" val="346429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1260000"/>
            <a:ext cx="7922712" cy="33104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time control of a simple 2D double integrator model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Format the text by increasing or decreasing the list level.</a:t>
            </a:r>
          </a:p>
          <a:p>
            <a:endParaRPr lang="en-US" sz="750" dirty="0"/>
          </a:p>
          <a:p>
            <a:r>
              <a:rPr lang="en-US" sz="750" dirty="0"/>
              <a:t>Place cursor in the text and use these </a:t>
            </a:r>
          </a:p>
          <a:p>
            <a:r>
              <a:rPr lang="en-US" sz="750" dirty="0"/>
              <a:t>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0216" y="1875513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n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1200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6291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time control of a simple 2D double integrator model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ekstvak 9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Format the text by increasing or decreasing the list level.</a:t>
            </a:r>
          </a:p>
          <a:p>
            <a:endParaRPr lang="en-US" sz="750" dirty="0"/>
          </a:p>
          <a:p>
            <a:r>
              <a:rPr lang="en-US" sz="750" dirty="0"/>
              <a:t>Place cursor in the text and use these </a:t>
            </a:r>
          </a:p>
          <a:p>
            <a:r>
              <a:rPr lang="en-US" sz="750" dirty="0"/>
              <a:t>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0216" y="1875513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-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1200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time control of a simple 2D double integrator model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 hasCustomPrompt="1"/>
          </p:nvPr>
        </p:nvSpPr>
        <p:spPr>
          <a:xfrm>
            <a:off x="4574483" y="-1"/>
            <a:ext cx="4572000" cy="4569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Format the text by increasing or decreasing the list level.</a:t>
            </a:r>
          </a:p>
          <a:p>
            <a:endParaRPr lang="en-US" sz="750" dirty="0"/>
          </a:p>
          <a:p>
            <a:r>
              <a:rPr lang="en-US" sz="750" dirty="0"/>
              <a:t>Place cursor in the text and use these </a:t>
            </a:r>
          </a:p>
          <a:p>
            <a:r>
              <a:rPr lang="en-US" sz="750" dirty="0"/>
              <a:t>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0216" y="1875513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lauwe achtergro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Minimum time control of a simple 2D double integrator model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612000" y="544228"/>
            <a:ext cx="7923213" cy="3944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1260000"/>
            <a:ext cx="7922712" cy="3310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Format the text by increasing or decreasing the list level.</a:t>
            </a:r>
          </a:p>
          <a:p>
            <a:endParaRPr lang="en-US" sz="750" dirty="0"/>
          </a:p>
          <a:p>
            <a:r>
              <a:rPr lang="en-US" sz="750" dirty="0"/>
              <a:t>Place cursor in the text and use these </a:t>
            </a:r>
          </a:p>
          <a:p>
            <a:r>
              <a:rPr lang="en-US" sz="750" dirty="0"/>
              <a:t>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0216" y="1875513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ab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12000" y="544228"/>
            <a:ext cx="7923213" cy="394448"/>
          </a:xfrm>
        </p:spPr>
        <p:txBody>
          <a:bodyPr/>
          <a:lstStyle>
            <a:lvl1pPr>
              <a:defRPr sz="1950" b="0" baseline="0"/>
            </a:lvl1pPr>
          </a:lstStyle>
          <a:p>
            <a:r>
              <a:rPr lang="en-US" dirty="0"/>
              <a:t>Table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2706657"/>
            <a:ext cx="7922712" cy="18629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time control of a simple 2D double integrator model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 hasCustomPrompt="1"/>
          </p:nvPr>
        </p:nvSpPr>
        <p:spPr>
          <a:xfrm>
            <a:off x="612000" y="1073582"/>
            <a:ext cx="7924800" cy="1498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table by clicking on table icon</a:t>
            </a:r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10" name="Tekstvak 9"/>
          <p:cNvSpPr txBox="1"/>
          <p:nvPr userDrawn="1"/>
        </p:nvSpPr>
        <p:spPr>
          <a:xfrm>
            <a:off x="-1818864" y="2384357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Format the text by increasing or decreasing the list level.</a:t>
            </a:r>
          </a:p>
          <a:p>
            <a:endParaRPr lang="en-US" sz="750" dirty="0"/>
          </a:p>
          <a:p>
            <a:r>
              <a:rPr lang="en-US" sz="750" dirty="0"/>
              <a:t>Place cursor in the text and use these </a:t>
            </a:r>
          </a:p>
          <a:p>
            <a:r>
              <a:rPr lang="en-US" sz="750" dirty="0"/>
              <a:t>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0216" y="3066138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12000" y="544228"/>
            <a:ext cx="7923213" cy="394448"/>
          </a:xfrm>
        </p:spPr>
        <p:txBody>
          <a:bodyPr/>
          <a:lstStyle>
            <a:lvl1pPr>
              <a:defRPr sz="1950" b="0"/>
            </a:lvl1pPr>
          </a:lstStyle>
          <a:p>
            <a:r>
              <a:rPr lang="en-US" dirty="0"/>
              <a:t>Chart title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time control of a simple 2D double integrator model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815009" y="1073480"/>
            <a:ext cx="7454348" cy="324258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chart by clicking on chart icon</a:t>
            </a:r>
            <a:endParaRPr lang="en-US" sz="7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hidden="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523999" y="0"/>
            <a:ext cx="9144000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12000" y="544228"/>
            <a:ext cx="7923213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10100" y="1260000"/>
            <a:ext cx="7922712" cy="3310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10" name="Rechthoek 9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989178" y="4772381"/>
            <a:ext cx="6728631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Minimum time control of a simple 2D double integrator model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12000" y="4773600"/>
            <a:ext cx="601313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9" name="FooterLogoTUe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20" y="4628189"/>
            <a:ext cx="921122" cy="4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1" r:id="rId4"/>
    <p:sldLayoutId id="2147483662" r:id="rId5"/>
    <p:sldLayoutId id="2147483663" r:id="rId6"/>
    <p:sldLayoutId id="2147483664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51435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1000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650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514350" rtl="0" eaLnBrk="1" latinLnBrk="0" hangingPunct="1">
        <a:lnSpc>
          <a:spcPct val="1000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950" kern="1200">
          <a:solidFill>
            <a:schemeClr val="bg2"/>
          </a:solidFill>
          <a:latin typeface="+mn-lt"/>
          <a:ea typeface="+mn-ea"/>
          <a:cs typeface="+mn-cs"/>
        </a:defRPr>
      </a:lvl2pPr>
      <a:lvl3pPr marL="202500" indent="-202500" algn="l" defTabSz="514350" rtl="0" eaLnBrk="1" latinLnBrk="0" hangingPunct="1">
        <a:lnSpc>
          <a:spcPct val="100000"/>
        </a:lnSpc>
        <a:spcBef>
          <a:spcPts val="413"/>
        </a:spcBef>
        <a:buClr>
          <a:schemeClr val="bg2"/>
        </a:buClr>
        <a:buSzPct val="100000"/>
        <a:buFont typeface="Arial" panose="020B0604020202020204" pitchFamily="34" charset="0"/>
        <a:buChar char="•"/>
        <a:defRPr sz="1650" kern="1200">
          <a:solidFill>
            <a:schemeClr val="bg2"/>
          </a:solidFill>
          <a:latin typeface="+mn-lt"/>
          <a:ea typeface="+mn-ea"/>
          <a:cs typeface="+mn-cs"/>
        </a:defRPr>
      </a:lvl3pPr>
      <a:lvl4pPr marL="405000" indent="-202500" algn="l" defTabSz="514350" rtl="0" eaLnBrk="1" latinLnBrk="0" hangingPunct="1">
        <a:lnSpc>
          <a:spcPct val="10000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1500" kern="1200">
          <a:solidFill>
            <a:schemeClr val="bg2"/>
          </a:solidFill>
          <a:latin typeface="+mn-lt"/>
          <a:ea typeface="+mn-ea"/>
          <a:cs typeface="+mn-cs"/>
        </a:defRPr>
      </a:lvl4pPr>
      <a:lvl5pPr marL="607500" indent="-202500" algn="l" defTabSz="51435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79" userDrawn="1">
          <p15:clr>
            <a:srgbClr val="F26B43"/>
          </p15:clr>
        </p15:guide>
        <p15:guide id="2" pos="383" userDrawn="1">
          <p15:clr>
            <a:srgbClr val="F26B43"/>
          </p15:clr>
        </p15:guide>
        <p15:guide id="3" pos="53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Optimal</a:t>
            </a:r>
            <a:r>
              <a:rPr lang="nl-NL" dirty="0"/>
              <a:t> Control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Dynamic</a:t>
            </a:r>
            <a:r>
              <a:rPr lang="nl-NL" dirty="0"/>
              <a:t> Programming</a:t>
            </a:r>
          </a:p>
        </p:txBody>
      </p:sp>
      <p:pic>
        <p:nvPicPr>
          <p:cNvPr id="32" name="Tijdelijke aanduiding voor afbeelding 31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4" b="10824"/>
          <a:stretch>
            <a:fillRect/>
          </a:stretch>
        </p:blipFill>
        <p:spPr/>
      </p:pic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/>
              <a:t>Group 2</a:t>
            </a:r>
          </a:p>
        </p:txBody>
      </p:sp>
      <p:sp>
        <p:nvSpPr>
          <p:cNvPr id="4" name="Ond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/>
              <a:t>Homework</a:t>
            </a:r>
            <a:r>
              <a:rPr lang="nl-NL" dirty="0"/>
              <a:t> 2 </a:t>
            </a:r>
            <a:r>
              <a:rPr lang="nl-NL" dirty="0" err="1"/>
              <a:t>Assignment</a:t>
            </a:r>
            <a:r>
              <a:rPr lang="nl-NL" dirty="0"/>
              <a:t> 5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Minimum time control of a </a:t>
            </a:r>
            <a:r>
              <a:rPr lang="nl-NL" dirty="0" err="1"/>
              <a:t>simple</a:t>
            </a:r>
            <a:r>
              <a:rPr lang="nl-NL" dirty="0"/>
              <a:t> 2D double integrator model</a:t>
            </a:r>
          </a:p>
        </p:txBody>
      </p:sp>
    </p:spTree>
    <p:extLst>
      <p:ext uri="{BB962C8B-B14F-4D97-AF65-F5344CB8AC3E}">
        <p14:creationId xmlns:p14="http://schemas.microsoft.com/office/powerpoint/2010/main" val="74893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The main focus was to ensure that the model inputs and outputs did not violate its boundaries.</a:t>
            </a:r>
          </a:p>
          <a:p>
            <a:pPr lvl="1"/>
            <a:r>
              <a:rPr lang="en-US" dirty="0"/>
              <a:t>This is done using MPC, whereby the input and output of the model are bounded using inequality constraints. </a:t>
            </a:r>
          </a:p>
          <a:p>
            <a:pPr lvl="1"/>
            <a:r>
              <a:rPr lang="en-US" dirty="0"/>
              <a:t>The used cost function only looks at the tracking error and does not weigh the input.</a:t>
            </a:r>
          </a:p>
          <a:p>
            <a:pPr lvl="1"/>
            <a:r>
              <a:rPr lang="en-US" dirty="0"/>
              <a:t>To implement this in MATLAB, the function </a:t>
            </a:r>
            <a:r>
              <a:rPr lang="en-US" dirty="0" err="1"/>
              <a:t>quadprog</a:t>
            </a:r>
            <a:r>
              <a:rPr lang="en-US" dirty="0"/>
              <a:t> is used.</a:t>
            </a:r>
          </a:p>
          <a:p>
            <a:pPr lvl="1"/>
            <a:r>
              <a:rPr lang="en-US" dirty="0"/>
              <a:t>The middle of the road is used as the reference trajectory.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time control of a simple 2D double integrator model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3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bounds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The input bounds are made using linear inequalities to approximate a circle, as can be seen in the image below.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Minimum time control of a simple 2D double integrator model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Afbeelding 6" descr="Afbeelding met tekst, kaart&#10;&#10;Automatisch gegenereerde beschrijving">
            <a:extLst>
              <a:ext uri="{FF2B5EF4-FFF2-40B4-BE49-F238E27FC236}">
                <a16:creationId xmlns:a16="http://schemas.microsoft.com/office/drawing/2014/main" id="{7DB3F22E-CEE2-45EF-9ABE-0DE2D0B2C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647" y="2255013"/>
            <a:ext cx="2169618" cy="216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9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bounds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The output bounds are calculated for a part of the MPC horizon. The output bounds consist of linear inequalities which form upper and lower bounds for a number of predicted future positions as can be seen in the image below.  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time control of a simple 2D double integrator model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Afbeelding 10" descr="Afbeelding met tekst, kaart&#10;&#10;Automatisch gegenereerde beschrijving">
            <a:extLst>
              <a:ext uri="{FF2B5EF4-FFF2-40B4-BE49-F238E27FC236}">
                <a16:creationId xmlns:a16="http://schemas.microsoft.com/office/drawing/2014/main" id="{2F9F8A82-7E13-445F-8D24-CC0CA8898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753" y="2342561"/>
            <a:ext cx="2114494" cy="211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6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Minimum time control of a simple 2D double integrator model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Exercise4_1">
            <a:hlinkClick r:id="" action="ppaction://media"/>
            <a:extLst>
              <a:ext uri="{FF2B5EF4-FFF2-40B4-BE49-F238E27FC236}">
                <a16:creationId xmlns:a16="http://schemas.microsoft.com/office/drawing/2014/main" id="{86CD0989-C591-418E-A069-091509CEC9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1774" y="956652"/>
            <a:ext cx="5963438" cy="323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3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8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e">
  <a:themeElements>
    <a:clrScheme name="TUe_kleuren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101073"/>
      </a:accent2>
      <a:accent3>
        <a:srgbClr val="0066CC"/>
      </a:accent3>
      <a:accent4>
        <a:srgbClr val="00A2DE"/>
      </a:accent4>
      <a:accent5>
        <a:srgbClr val="84D200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presentatie16x9.potx" id="{1B6475F5-D373-4660-89EB-4F03E47D006D}" vid="{2086CB6F-6B0A-48B6-8FD8-51377F4AECB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TUe_presentatie16x9</Template>
  <TotalTime>196</TotalTime>
  <Words>220</Words>
  <Application>Microsoft Office PowerPoint</Application>
  <PresentationFormat>Diavoorstelling (16:9)</PresentationFormat>
  <Paragraphs>28</Paragraphs>
  <Slides>5</Slides>
  <Notes>5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</vt:i4>
      </vt:variant>
    </vt:vector>
  </HeadingPairs>
  <TitlesOfParts>
    <vt:vector size="8" baseType="lpstr">
      <vt:lpstr>Arial</vt:lpstr>
      <vt:lpstr>Calibri</vt:lpstr>
      <vt:lpstr>TUe</vt:lpstr>
      <vt:lpstr>Minimum time control of a simple 2D double integrator model</vt:lpstr>
      <vt:lpstr>Main idea</vt:lpstr>
      <vt:lpstr>Input bounds</vt:lpstr>
      <vt:lpstr>Output bounds</vt:lpstr>
      <vt:lpstr>Result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Klinkhamer - Nooijens, C.C.</dc:creator>
  <cp:lastModifiedBy>bob clephas</cp:lastModifiedBy>
  <cp:revision>14</cp:revision>
  <dcterms:created xsi:type="dcterms:W3CDTF">2018-11-21T12:48:52Z</dcterms:created>
  <dcterms:modified xsi:type="dcterms:W3CDTF">2019-01-10T16:16:55Z</dcterms:modified>
</cp:coreProperties>
</file>